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88" r:id="rId25"/>
    <p:sldId id="289" r:id="rId26"/>
    <p:sldId id="287" r:id="rId27"/>
    <p:sldId id="285" r:id="rId28"/>
    <p:sldId id="2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entes, Somer A." initials="FS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06" autoAdjust="0"/>
  </p:normalViewPr>
  <p:slideViewPr>
    <p:cSldViewPr>
      <p:cViewPr varScale="1">
        <p:scale>
          <a:sx n="117" d="100"/>
          <a:sy n="117" d="100"/>
        </p:scale>
        <p:origin x="-10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821FA0-1CCA-4EFA-AE10-F77E67558299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Assertive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B88E9A-66D5-4336-8E2F-72D6ED7FC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0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8EA9A8-BE2D-44AC-8AF8-C2C465D5E38C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Assertive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CC3E8-4490-42B6-8D72-EA2EF044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30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CC3E8-4490-42B6-8D72-EA2EF04447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2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A46F3B-273F-400D-9AA9-79C55B023292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212-B3A6-4C37-AC73-056FDE8CE512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BFEE-8E57-465E-A8D7-AEEE11A03E6E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B16-E3A8-402A-B0D9-0F53AD414A93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78F8-BA3E-4FCC-9933-383C0819008A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26B4-09D0-4D53-A152-2587C1979D28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9ED06-921F-4847-BC41-C3C8E0BA3A5B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F58F8E-F2FE-46D4-B831-1FD5A186388E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85E-ECBC-438C-931C-907372D20A13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D287-7FA6-4C19-869D-96CB62DF7791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78E9-9443-42E8-A401-590CEA23E678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14ED56-5F50-495A-AE57-5714651E8020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226E5E6-A167-4486-B400-0031512247F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iswork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ts.rusd.edu/" TargetMode="External"/><Relationship Id="rId4" Type="http://schemas.openxmlformats.org/officeDocument/2006/relationships/hyperlink" Target="https://remote.rusd.k12.ca.us/TechnologyTrainin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Assertive Discipline – Data Entry, Validation, and Correction Workshop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305800" cy="838200"/>
          </a:xfrm>
        </p:spPr>
        <p:txBody>
          <a:bodyPr/>
          <a:lstStyle/>
          <a:p>
            <a:r>
              <a:rPr lang="en-US" dirty="0" smtClean="0"/>
              <a:t>Department of Technology Services </a:t>
            </a:r>
            <a:endParaRPr lang="en-US" dirty="0"/>
          </a:p>
        </p:txBody>
      </p:sp>
      <p:pic>
        <p:nvPicPr>
          <p:cNvPr id="11" name="Picture 10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0" y="381000"/>
            <a:ext cx="7112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Multiple Assertive Discipline Records – Same Incident ID (Aeries CS)</a:t>
            </a:r>
            <a:endParaRPr lang="en-US" dirty="0"/>
          </a:p>
        </p:txBody>
      </p:sp>
      <p:pic>
        <p:nvPicPr>
          <p:cNvPr id="8" name="Picture 7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1930"/>
            <a:ext cx="4343400" cy="321546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4343400" cy="3215469"/>
          </a:xfrm>
        </p:spPr>
      </p:pic>
      <p:pic>
        <p:nvPicPr>
          <p:cNvPr id="6148" name="Picture 4" descr="C:\Users\sfuentes\AppData\Local\Temp\SNAGHTML772ca9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2362200" cy="20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Multiple Assertive Discipline Records – Same Incident ID (Aeries NET) </a:t>
            </a:r>
            <a:endParaRPr lang="en-US" dirty="0"/>
          </a:p>
        </p:txBody>
      </p:sp>
      <p:pic>
        <p:nvPicPr>
          <p:cNvPr id="8" name="Picture 7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343400" cy="375965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1"/>
            <a:ext cx="4191000" cy="3769312"/>
          </a:xfrm>
        </p:spPr>
      </p:pic>
      <p:pic>
        <p:nvPicPr>
          <p:cNvPr id="7170" name="Picture 2" descr="C:\Users\sfuentes\AppData\Local\Temp\SNAGHTML772f72b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2324100" cy="20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it Should Look Like…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Aeries 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Aeries NET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1" y="3124200"/>
            <a:ext cx="4519091" cy="3352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124200"/>
            <a:ext cx="4407727" cy="3276599"/>
          </a:xfrm>
        </p:spPr>
      </p:pic>
      <p:pic>
        <p:nvPicPr>
          <p:cNvPr id="8" name="Picture 7" descr="Technology 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8194" name="Picture 2" descr="C:\Users\sfuentes\AppData\Local\Temp\SNAGHTML773096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169981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Blank Records </a:t>
            </a:r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en-US" dirty="0" smtClean="0"/>
              <a:t>Blank records can be deleted via Aeries CS or Aeries.NET</a:t>
            </a:r>
          </a:p>
          <a:p>
            <a:r>
              <a:rPr lang="en-US" dirty="0" smtClean="0"/>
              <a:t>Blank records can only be created through Aeries.NET</a:t>
            </a:r>
          </a:p>
          <a:p>
            <a:r>
              <a:rPr lang="en-US" dirty="0" smtClean="0"/>
              <a:t>Blank records generate errors</a:t>
            </a:r>
          </a:p>
          <a:p>
            <a:r>
              <a:rPr lang="en-US" dirty="0" smtClean="0"/>
              <a:t>Blank records must be deleted </a:t>
            </a:r>
          </a:p>
          <a:p>
            <a:pPr lvl="1"/>
            <a:r>
              <a:rPr lang="en-US" dirty="0" smtClean="0"/>
              <a:t>Select the blank record in the </a:t>
            </a:r>
            <a:r>
              <a:rPr lang="en-US" b="1" dirty="0" smtClean="0"/>
              <a:t>Assertive Discipline </a:t>
            </a:r>
            <a:r>
              <a:rPr lang="en-US" dirty="0" smtClean="0"/>
              <a:t>table </a:t>
            </a:r>
          </a:p>
          <a:p>
            <a:pPr lvl="1"/>
            <a:r>
              <a:rPr lang="en-US" dirty="0" smtClean="0"/>
              <a:t>Click the </a:t>
            </a:r>
            <a:r>
              <a:rPr lang="en-US" b="1" u="sng" dirty="0" smtClean="0"/>
              <a:t>D</a:t>
            </a:r>
            <a:r>
              <a:rPr lang="en-US" b="1" dirty="0" smtClean="0"/>
              <a:t>elete</a:t>
            </a:r>
            <a:r>
              <a:rPr lang="en-US" dirty="0" smtClean="0"/>
              <a:t> button at the bottom of the form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1" name="Picture 3" descr="C:\Users\sfuentes\AppData\Local\Microsoft\Windows\Temporary Internet Files\Content.IE5\EI50EQJ9\MC9004338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219086" cy="12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Blank Records in Aeries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Aeries 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Aeries NET </a:t>
            </a:r>
            <a:endParaRPr lang="en-US" dirty="0"/>
          </a:p>
        </p:txBody>
      </p:sp>
      <p:pic>
        <p:nvPicPr>
          <p:cNvPr id="7" name="Picture 6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419600" cy="31242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4343400" cy="3047999"/>
          </a:xfrm>
        </p:spPr>
      </p:pic>
    </p:spTree>
    <p:extLst>
      <p:ext uri="{BB962C8B-B14F-4D97-AF65-F5344CB8AC3E}">
        <p14:creationId xmlns:p14="http://schemas.microsoft.com/office/powerpoint/2010/main" val="29560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1"/>
            <a:ext cx="8229600" cy="1066799"/>
          </a:xfrm>
        </p:spPr>
        <p:txBody>
          <a:bodyPr/>
          <a:lstStyle/>
          <a:p>
            <a:pPr algn="ctr"/>
            <a:r>
              <a:rPr lang="en-US" dirty="0" smtClean="0"/>
              <a:t>Blank Dispositions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ach Assertive Discipline record </a:t>
            </a:r>
            <a:r>
              <a:rPr lang="en-US" b="1" dirty="0" smtClean="0"/>
              <a:t>MUST</a:t>
            </a:r>
            <a:r>
              <a:rPr lang="en-US" dirty="0" smtClean="0"/>
              <a:t> have 1 or more Dispositions to accompany the record </a:t>
            </a:r>
          </a:p>
          <a:p>
            <a:r>
              <a:rPr lang="en-US" dirty="0"/>
              <a:t>B</a:t>
            </a:r>
            <a:r>
              <a:rPr lang="en-US" dirty="0" smtClean="0"/>
              <a:t>lank Dispositions generate errors</a:t>
            </a:r>
          </a:p>
          <a:p>
            <a:r>
              <a:rPr lang="en-US" dirty="0"/>
              <a:t>To </a:t>
            </a:r>
            <a:r>
              <a:rPr lang="en-US" dirty="0" smtClean="0"/>
              <a:t>locate Assertive Discipline </a:t>
            </a:r>
            <a:r>
              <a:rPr lang="en-US" dirty="0"/>
              <a:t>records with missing </a:t>
            </a:r>
            <a:r>
              <a:rPr lang="en-US" dirty="0" smtClean="0"/>
              <a:t>Disposition(s) </a:t>
            </a:r>
            <a:r>
              <a:rPr lang="en-US" sz="2300" i="1" dirty="0"/>
              <a:t>(be sure to include Inactive Students) </a:t>
            </a:r>
            <a:endParaRPr lang="en-US" sz="2300" i="1" dirty="0" smtClean="0"/>
          </a:p>
          <a:p>
            <a:endParaRPr lang="en-US" sz="2300" dirty="0"/>
          </a:p>
          <a:p>
            <a:pPr marL="109728" indent="0">
              <a:buNone/>
            </a:pPr>
            <a:r>
              <a:rPr lang="en-US" dirty="0"/>
              <a:t>LIST STU ADS DSP STU.ID STU.LN STU.FN STU.GR ADS.DT ADS.CD DSP.DS DSP.DD IF DSP.DS = " " AND ADS.DT &gt; 06/30/2013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To fix the error in Aeries CS: </a:t>
            </a:r>
          </a:p>
          <a:p>
            <a:pPr lvl="1"/>
            <a:r>
              <a:rPr lang="en-US" dirty="0" smtClean="0"/>
              <a:t>Select the Assertive Discipline record</a:t>
            </a:r>
          </a:p>
          <a:p>
            <a:pPr lvl="1"/>
            <a:r>
              <a:rPr lang="en-US" dirty="0" smtClean="0"/>
              <a:t>Add Disposition on the </a:t>
            </a:r>
            <a:r>
              <a:rPr lang="en-US" b="1" dirty="0" smtClean="0"/>
              <a:t>Add New </a:t>
            </a:r>
            <a:r>
              <a:rPr lang="en-US" dirty="0"/>
              <a:t>t</a:t>
            </a:r>
            <a:r>
              <a:rPr lang="en-US" dirty="0" smtClean="0"/>
              <a:t>ab at the bottom of the form, populate all mandatory fields</a:t>
            </a:r>
          </a:p>
          <a:p>
            <a:r>
              <a:rPr lang="en-US" dirty="0" smtClean="0"/>
              <a:t>To fix the error in Aeries.NET:</a:t>
            </a:r>
          </a:p>
          <a:p>
            <a:pPr lvl="1"/>
            <a:r>
              <a:rPr lang="en-US" dirty="0" smtClean="0"/>
              <a:t>Select the Assertive Discipline record</a:t>
            </a:r>
          </a:p>
          <a:p>
            <a:pPr lvl="1"/>
            <a:r>
              <a:rPr lang="en-US" dirty="0" smtClean="0"/>
              <a:t>Click on </a:t>
            </a:r>
            <a:r>
              <a:rPr lang="en-US" b="1" dirty="0" smtClean="0"/>
              <a:t>Add DSP </a:t>
            </a:r>
          </a:p>
          <a:p>
            <a:pPr lvl="1"/>
            <a:r>
              <a:rPr lang="en-US" dirty="0" smtClean="0"/>
              <a:t>Add Disposition and populate all mandatory fields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Blank Dispositions </a:t>
            </a:r>
            <a:r>
              <a:rPr lang="en-US" dirty="0"/>
              <a:t>i</a:t>
            </a:r>
            <a:r>
              <a:rPr lang="en-US" dirty="0" smtClean="0"/>
              <a:t>n Aeries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Aeries 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Aeries NET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4495800" cy="297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4343400" cy="2895600"/>
          </a:xfrm>
        </p:spPr>
      </p:pic>
      <p:pic>
        <p:nvPicPr>
          <p:cNvPr id="9" name="Picture 8" descr="Technology 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Multiple Students Involved in the Same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en-US" dirty="0" smtClean="0"/>
              <a:t>Two or more students that are involved in the </a:t>
            </a:r>
            <a:r>
              <a:rPr lang="en-US" b="1" dirty="0" smtClean="0"/>
              <a:t>SAME</a:t>
            </a:r>
            <a:r>
              <a:rPr lang="en-US" dirty="0" smtClean="0"/>
              <a:t> incident </a:t>
            </a:r>
            <a:r>
              <a:rPr lang="en-US" b="1" dirty="0" smtClean="0"/>
              <a:t>MUST</a:t>
            </a:r>
            <a:r>
              <a:rPr lang="en-US" dirty="0" smtClean="0"/>
              <a:t> have the same Incident ID number</a:t>
            </a:r>
          </a:p>
          <a:p>
            <a:r>
              <a:rPr lang="en-US" dirty="0" smtClean="0"/>
              <a:t>Scenario A: </a:t>
            </a:r>
          </a:p>
          <a:p>
            <a:pPr lvl="1"/>
            <a:r>
              <a:rPr lang="en-US" dirty="0" smtClean="0"/>
              <a:t>Two students involved in a mutual </a:t>
            </a:r>
            <a:r>
              <a:rPr lang="en-US" dirty="0"/>
              <a:t>f</a:t>
            </a:r>
            <a:r>
              <a:rPr lang="en-US" dirty="0" smtClean="0"/>
              <a:t>ight should be linked with the same Incident ID number</a:t>
            </a:r>
          </a:p>
          <a:p>
            <a:r>
              <a:rPr lang="en-US" dirty="0" smtClean="0"/>
              <a:t>Scenario B:</a:t>
            </a:r>
          </a:p>
          <a:p>
            <a:pPr lvl="1"/>
            <a:r>
              <a:rPr lang="en-US" dirty="0" smtClean="0"/>
              <a:t>A group of 10 students who were caught smoking should all share the same Incident ID number</a:t>
            </a:r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Effects of Not Linking Incident ID Numbers </a:t>
            </a:r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71" y="2209800"/>
            <a:ext cx="6477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647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sfuentes\AppData\Local\Temp\SNAGHTML7227430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67200"/>
            <a:ext cx="20625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524000" y="2209800"/>
            <a:ext cx="45719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667000" y="3810000"/>
            <a:ext cx="45719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sfuentes\AppData\Local\Temp\SNAGHTML773d6a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90" y="2098220"/>
            <a:ext cx="2025725" cy="1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When The Students Are Linked…</a:t>
            </a:r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476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64769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600200" y="1752600"/>
            <a:ext cx="762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19400" y="3657600"/>
            <a:ext cx="762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Webinar Training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602736"/>
          </a:xfrm>
        </p:spPr>
        <p:txBody>
          <a:bodyPr/>
          <a:lstStyle/>
          <a:p>
            <a:r>
              <a:rPr lang="en-US" dirty="0"/>
              <a:t>Put phone on mute to eliminate outside noises</a:t>
            </a:r>
          </a:p>
          <a:p>
            <a:r>
              <a:rPr lang="en-US" dirty="0"/>
              <a:t>Do not put the call on hold</a:t>
            </a:r>
          </a:p>
          <a:p>
            <a:r>
              <a:rPr lang="en-US" dirty="0"/>
              <a:t>One conversation at a time – please allow each participant to speak </a:t>
            </a:r>
          </a:p>
          <a:p>
            <a:r>
              <a:rPr lang="en-US" dirty="0"/>
              <a:t>Un-mute the phone temporarily to ask a question</a:t>
            </a:r>
          </a:p>
          <a:p>
            <a:r>
              <a:rPr lang="en-US" dirty="0" smtClean="0"/>
              <a:t>Please avoid multi-tasking, </a:t>
            </a:r>
            <a:r>
              <a:rPr lang="en-US" i="1" dirty="0" smtClean="0"/>
              <a:t>if possible 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"/>
            <a:ext cx="4114797" cy="685800"/>
          </a:xfrm>
          <a:prstGeom prst="rect">
            <a:avLst/>
          </a:prstGeom>
        </p:spPr>
      </p:pic>
      <p:pic>
        <p:nvPicPr>
          <p:cNvPr id="6" name="Picture 2" descr="C:\Documents and Settings\sfuentes\Local Settings\Temporary Internet Files\Content.IE5\4LCFB491\MM90028403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564105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7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066800"/>
          </a:xfrm>
        </p:spPr>
        <p:txBody>
          <a:bodyPr/>
          <a:lstStyle/>
          <a:p>
            <a:pPr algn="ctr"/>
            <a:r>
              <a:rPr lang="en-US" dirty="0" smtClean="0"/>
              <a:t>Before and After Linking…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7" name="Picture 6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41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971800"/>
            <a:ext cx="441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343400" y="4800600"/>
            <a:ext cx="5334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534400" y="4838700"/>
            <a:ext cx="457200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Victims and Witnesses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fontScale="85000" lnSpcReduction="2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schools </a:t>
            </a:r>
            <a:r>
              <a:rPr lang="en-US" sz="2800" b="1" dirty="0">
                <a:solidFill>
                  <a:schemeClr val="tx1"/>
                </a:solidFill>
              </a:rPr>
              <a:t>MUST</a:t>
            </a:r>
            <a:r>
              <a:rPr lang="en-US" sz="2800" dirty="0">
                <a:solidFill>
                  <a:schemeClr val="tx1"/>
                </a:solidFill>
              </a:rPr>
              <a:t> use the Victims and/or Witnesses form in </a:t>
            </a:r>
            <a:r>
              <a:rPr lang="en-US" sz="2800" dirty="0" smtClean="0">
                <a:solidFill>
                  <a:schemeClr val="tx1"/>
                </a:solidFill>
              </a:rPr>
              <a:t>Aeries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data is required for the Civil Right Data Collection – Federal </a:t>
            </a:r>
            <a:r>
              <a:rPr lang="en-US" sz="2800" dirty="0" smtClean="0">
                <a:solidFill>
                  <a:schemeClr val="tx1"/>
                </a:solidFill>
              </a:rPr>
              <a:t>reporting</a:t>
            </a:r>
            <a:endParaRPr lang="en-US" dirty="0" smtClean="0"/>
          </a:p>
          <a:p>
            <a:r>
              <a:rPr lang="en-US" dirty="0" smtClean="0"/>
              <a:t>The Victims and/or Witnesses form is used to document students who were the </a:t>
            </a:r>
            <a:r>
              <a:rPr lang="en-US" b="1" dirty="0" smtClean="0"/>
              <a:t>Victim of </a:t>
            </a:r>
            <a:r>
              <a:rPr lang="en-US" dirty="0" smtClean="0"/>
              <a:t>or a </a:t>
            </a:r>
            <a:r>
              <a:rPr lang="en-US" b="1" dirty="0" smtClean="0"/>
              <a:t>Witness to </a:t>
            </a:r>
            <a:r>
              <a:rPr lang="en-US" dirty="0" smtClean="0"/>
              <a:t>an incident</a:t>
            </a:r>
          </a:p>
          <a:p>
            <a:r>
              <a:rPr lang="en-US" dirty="0" smtClean="0"/>
              <a:t>If a student is a </a:t>
            </a:r>
            <a:r>
              <a:rPr lang="en-US" b="1" dirty="0" smtClean="0"/>
              <a:t>Victim</a:t>
            </a:r>
            <a:r>
              <a:rPr lang="en-US" dirty="0" smtClean="0"/>
              <a:t> or a </a:t>
            </a:r>
            <a:r>
              <a:rPr lang="en-US" b="1" dirty="0" smtClean="0"/>
              <a:t>Witness</a:t>
            </a:r>
            <a:r>
              <a:rPr lang="en-US" dirty="0" smtClean="0"/>
              <a:t> to an incident documented in the Assertive Discipline table, then the Victims and/or Witnesses </a:t>
            </a:r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be linked with the perpetrators Assertive Discipline record using the same Incident ID number</a:t>
            </a:r>
          </a:p>
          <a:p>
            <a:r>
              <a:rPr lang="en-US" dirty="0" smtClean="0"/>
              <a:t>The Victims and/or Witnesses </a:t>
            </a:r>
            <a:r>
              <a:rPr lang="en-US" dirty="0"/>
              <a:t>f</a:t>
            </a:r>
            <a:r>
              <a:rPr lang="en-US" dirty="0" smtClean="0"/>
              <a:t>orm can be found under </a:t>
            </a:r>
            <a:r>
              <a:rPr lang="en-US" b="1" dirty="0" smtClean="0"/>
              <a:t>View All Forms</a:t>
            </a:r>
          </a:p>
          <a:p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Importance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SSA 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SSA Date </a:t>
            </a:r>
            <a:r>
              <a:rPr lang="en-US" dirty="0" smtClean="0"/>
              <a:t>is automatically updated as soon as a Discipline Code is entered that falls under the 48900 Ed Code (excluding subdivision h or Section 48900.2, 48900.3, 48900.4 or 48900.7)</a:t>
            </a:r>
          </a:p>
          <a:p>
            <a:r>
              <a:rPr lang="en-US" dirty="0" smtClean="0"/>
              <a:t>Discipline Codes that are entered/selected in error and later </a:t>
            </a:r>
            <a:r>
              <a:rPr lang="en-US" dirty="0"/>
              <a:t>corrected, the </a:t>
            </a:r>
            <a:r>
              <a:rPr lang="en-US" b="1" dirty="0"/>
              <a:t>SSA Date </a:t>
            </a:r>
            <a:r>
              <a:rPr lang="en-US" dirty="0" smtClean="0"/>
              <a:t>does not automatically revert to the previously populated date</a:t>
            </a:r>
          </a:p>
          <a:p>
            <a:r>
              <a:rPr lang="en-US" dirty="0" smtClean="0"/>
              <a:t>Accuracy is of the utmost importance when entering Discipline Information </a:t>
            </a:r>
            <a:endParaRPr lang="en-US" dirty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55776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The Update of the </a:t>
            </a:r>
            <a:r>
              <a:rPr lang="en-US" sz="3600" b="0" dirty="0" smtClean="0">
                <a:solidFill>
                  <a:srgbClr val="FF0000"/>
                </a:solidFill>
              </a:rPr>
              <a:t>SSA Date </a:t>
            </a:r>
            <a:endParaRPr lang="en-US" sz="3600" b="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0" y="1981200"/>
            <a:ext cx="3383280" cy="4617720"/>
          </a:xfrm>
        </p:spPr>
        <p:txBody>
          <a:bodyPr/>
          <a:lstStyle/>
          <a:p>
            <a:pPr marL="294894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Selecting a </a:t>
            </a:r>
            <a:r>
              <a:rPr lang="en-US" b="1" dirty="0" smtClean="0"/>
              <a:t>Discipline Code </a:t>
            </a:r>
            <a:r>
              <a:rPr lang="en-US" dirty="0" smtClean="0"/>
              <a:t>of </a:t>
            </a:r>
            <a:r>
              <a:rPr lang="en-US" b="1" dirty="0" smtClean="0"/>
              <a:t>11 – Dangerous Object</a:t>
            </a:r>
            <a:r>
              <a:rPr lang="en-US" dirty="0" smtClean="0"/>
              <a:t> automatically updates the </a:t>
            </a:r>
            <a:r>
              <a:rPr lang="en-US" b="1" dirty="0" smtClean="0"/>
              <a:t>SSA Date </a:t>
            </a:r>
            <a:r>
              <a:rPr lang="en-US" dirty="0" smtClean="0"/>
              <a:t>to the date of the incident that is being entered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Removing or changing the </a:t>
            </a:r>
            <a:r>
              <a:rPr lang="en-US" b="1" dirty="0" smtClean="0"/>
              <a:t>Discipline Code</a:t>
            </a:r>
            <a:r>
              <a:rPr lang="en-US" dirty="0" smtClean="0"/>
              <a:t> does not update/change the </a:t>
            </a:r>
            <a:r>
              <a:rPr lang="en-US" b="1" dirty="0" smtClean="0"/>
              <a:t>SSA Date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</a:t>
            </a:r>
            <a:r>
              <a:rPr lang="en-US" b="1" dirty="0" smtClean="0"/>
              <a:t>Discipline Code </a:t>
            </a:r>
            <a:r>
              <a:rPr lang="en-US" dirty="0" smtClean="0"/>
              <a:t>was entered in error and the new Code is NOT a </a:t>
            </a:r>
            <a:r>
              <a:rPr lang="en-US" dirty="0" err="1" smtClean="0"/>
              <a:t>suspendable</a:t>
            </a:r>
            <a:r>
              <a:rPr lang="en-US" dirty="0" smtClean="0"/>
              <a:t> offense, then the </a:t>
            </a:r>
            <a:r>
              <a:rPr lang="en-US" b="1" dirty="0" smtClean="0"/>
              <a:t>SSA Date</a:t>
            </a:r>
            <a:r>
              <a:rPr lang="en-US" dirty="0" smtClean="0"/>
              <a:t> must be modified to the previous status</a:t>
            </a:r>
          </a:p>
          <a:p>
            <a:pPr marL="294894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the </a:t>
            </a:r>
            <a:r>
              <a:rPr lang="en-US" b="1" dirty="0" smtClean="0"/>
              <a:t>schools responsibility </a:t>
            </a:r>
            <a:r>
              <a:rPr lang="en-US" dirty="0" smtClean="0"/>
              <a:t>to review the students Discipline History and repopulate the </a:t>
            </a:r>
            <a:r>
              <a:rPr lang="en-US" b="1" dirty="0" smtClean="0"/>
              <a:t>SSA Date </a:t>
            </a:r>
            <a:r>
              <a:rPr lang="en-US" dirty="0" smtClean="0"/>
              <a:t>with the correct date based on prior incident codes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5102225" cy="4114800"/>
          </a:xfrm>
        </p:spPr>
      </p:pic>
      <p:pic>
        <p:nvPicPr>
          <p:cNvPr id="6" name="Picture 5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1"/>
            <a:ext cx="8229600" cy="1066799"/>
          </a:xfrm>
        </p:spPr>
        <p:txBody>
          <a:bodyPr/>
          <a:lstStyle/>
          <a:p>
            <a:pPr algn="ctr"/>
            <a:r>
              <a:rPr lang="en-US" dirty="0" smtClean="0"/>
              <a:t>Discipline Codes and the </a:t>
            </a:r>
            <a:r>
              <a:rPr lang="en-US" dirty="0" smtClean="0">
                <a:solidFill>
                  <a:srgbClr val="FF0000"/>
                </a:solidFill>
              </a:rPr>
              <a:t>SSA 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Discipline Codes MUST be entered by severity level</a:t>
            </a:r>
          </a:p>
          <a:p>
            <a:r>
              <a:rPr lang="en-US" dirty="0" smtClean="0"/>
              <a:t>The SSA Date is updated based on the FIRST Discipline Code that is entered</a:t>
            </a:r>
          </a:p>
          <a:p>
            <a:r>
              <a:rPr lang="en-US" dirty="0" smtClean="0"/>
              <a:t>For severity levels, refer to the RUSD </a:t>
            </a:r>
            <a:r>
              <a:rPr lang="en-US" dirty="0" err="1" smtClean="0"/>
              <a:t>Suspendable</a:t>
            </a:r>
            <a:r>
              <a:rPr lang="en-US" dirty="0" smtClean="0"/>
              <a:t> Offense Codes document </a:t>
            </a:r>
          </a:p>
          <a:p>
            <a:r>
              <a:rPr lang="en-US" dirty="0" smtClean="0"/>
              <a:t>For further questions contact your sites CWA Manager</a:t>
            </a:r>
          </a:p>
          <a:p>
            <a:r>
              <a:rPr lang="en-US" dirty="0" smtClean="0"/>
              <a:t>To locate students with 2 or more Discipline Codes </a:t>
            </a:r>
            <a:r>
              <a:rPr lang="en-US" sz="1600" i="1" dirty="0" smtClean="0"/>
              <a:t>(be sure to include inactive students)</a:t>
            </a:r>
          </a:p>
          <a:p>
            <a:pPr marL="109728" indent="0">
              <a:buNone/>
            </a:pPr>
            <a:endParaRPr lang="en-US" sz="1600" i="1" dirty="0" smtClean="0"/>
          </a:p>
          <a:p>
            <a:pPr marL="109728" indent="0">
              <a:buNone/>
            </a:pPr>
            <a:r>
              <a:rPr lang="en-US" sz="2400" dirty="0" smtClean="0"/>
              <a:t>LIST </a:t>
            </a:r>
            <a:r>
              <a:rPr lang="en-US" sz="2400" dirty="0"/>
              <a:t>STU ADS DSP STU.NM STU.GR STU.ID ADS.IID ADS.CD ADS.CD2 ADS.DT DSP.DS IF ADS.CD &gt; " " AND ADS.CD2 &gt; " "  AND ADS.DT &gt;= "07/01/2013" AND ( DSP.DS = SUS OR DSP.DS = SUS-R OR DSP.DS = SSR )</a:t>
            </a:r>
            <a:endParaRPr lang="en-US" sz="2400" dirty="0" smtClean="0"/>
          </a:p>
          <a:p>
            <a:endParaRPr lang="en-US" sz="1600" i="1" dirty="0"/>
          </a:p>
        </p:txBody>
      </p:sp>
      <p:pic>
        <p:nvPicPr>
          <p:cNvPr id="7" name="Picture 6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8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990600"/>
          </a:xfrm>
        </p:spPr>
        <p:txBody>
          <a:bodyPr/>
          <a:lstStyle/>
          <a:p>
            <a:pPr algn="ctr"/>
            <a:r>
              <a:rPr lang="en-US" dirty="0" smtClean="0"/>
              <a:t>Discipline Codes and the </a:t>
            </a:r>
            <a:r>
              <a:rPr lang="en-US" dirty="0" smtClean="0">
                <a:solidFill>
                  <a:srgbClr val="FF0000"/>
                </a:solidFill>
              </a:rPr>
              <a:t>SSA 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041648" cy="644770"/>
          </a:xfrm>
        </p:spPr>
        <p:txBody>
          <a:bodyPr/>
          <a:lstStyle/>
          <a:p>
            <a:pPr algn="ctr"/>
            <a:r>
              <a:rPr lang="en-US" dirty="0" smtClean="0"/>
              <a:t>Discipline Codes NOT in Order of Severity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057400"/>
            <a:ext cx="4041775" cy="644770"/>
          </a:xfrm>
        </p:spPr>
        <p:txBody>
          <a:bodyPr/>
          <a:lstStyle/>
          <a:p>
            <a:pPr algn="ctr"/>
            <a:r>
              <a:rPr lang="en-US" dirty="0" smtClean="0"/>
              <a:t>Discipline Codes in Order of Severity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495800" cy="3200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0"/>
            <a:ext cx="4495800" cy="3200400"/>
          </a:xfrm>
        </p:spPr>
      </p:pic>
    </p:spTree>
    <p:extLst>
      <p:ext uri="{BB962C8B-B14F-4D97-AF65-F5344CB8AC3E}">
        <p14:creationId xmlns:p14="http://schemas.microsoft.com/office/powerpoint/2010/main" val="3840696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Weapon Type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en-US" dirty="0" smtClean="0"/>
              <a:t>When a student is disciplined for a Weapons related incident, the </a:t>
            </a:r>
            <a:r>
              <a:rPr lang="en-US" b="1" dirty="0" smtClean="0"/>
              <a:t>Weapon Type </a:t>
            </a:r>
            <a:r>
              <a:rPr lang="en-US" dirty="0" smtClean="0"/>
              <a:t>field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also be updated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Weapon Type </a:t>
            </a:r>
            <a:r>
              <a:rPr lang="en-US" dirty="0" smtClean="0"/>
              <a:t>field is located in the </a:t>
            </a:r>
            <a:r>
              <a:rPr lang="en-US" b="1" dirty="0" smtClean="0"/>
              <a:t>Assertive Discipline </a:t>
            </a:r>
            <a:r>
              <a:rPr lang="en-US" dirty="0" smtClean="0"/>
              <a:t>table, under the </a:t>
            </a:r>
            <a:r>
              <a:rPr lang="en-US" b="1" dirty="0" smtClean="0"/>
              <a:t>Additional Info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Weapon related incidents include the following codes: 1, 5, 7, 8, 9, 11, 38, 39, 40, 41, 42, and 79</a:t>
            </a:r>
            <a:endParaRPr lang="en-US" dirty="0"/>
          </a:p>
        </p:txBody>
      </p:sp>
      <p:pic>
        <p:nvPicPr>
          <p:cNvPr id="7" name="Picture 6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Department of Technology Services Help Desk Support &amp;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General Support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hlinkClick r:id="rId3"/>
              </a:rPr>
              <a:t>http://nisworks/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/>
              <a:t>(951)276-2002 (outside)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81099 (VoIP)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DTS Support Training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hlinkClick r:id="rId4"/>
              </a:rPr>
              <a:t>https://remote.rusd.k12.ca.us/TechnologyTraining/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Aeries Account Request Information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hlinkClick r:id="rId5"/>
              </a:rPr>
              <a:t>http://ts.rusd.edu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Aeries Student System Documentation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hlinkClick r:id="rId5"/>
              </a:rPr>
              <a:t>http://ts.rusd.edu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  <p:pic>
        <p:nvPicPr>
          <p:cNvPr id="4" name="Picture 3" descr="Technology Servic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31965"/>
              </p:ext>
            </p:extLst>
          </p:nvPr>
        </p:nvGraphicFramePr>
        <p:xfrm>
          <a:off x="3733800" y="2590800"/>
          <a:ext cx="160178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3" imgW="1857375" imgH="3995738" progId="">
                  <p:embed/>
                </p:oleObj>
              </mc:Choice>
              <mc:Fallback>
                <p:oleObj name="Clip" r:id="rId3" imgW="1857375" imgH="39957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601788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1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01000" cy="762000"/>
          </a:xfrm>
        </p:spPr>
        <p:txBody>
          <a:bodyPr/>
          <a:lstStyle/>
          <a:p>
            <a:pPr algn="ctr"/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General: </a:t>
            </a:r>
          </a:p>
          <a:p>
            <a:pPr lvl="1"/>
            <a:r>
              <a:rPr lang="en-US" dirty="0" smtClean="0"/>
              <a:t>Updating Aeries which Updates CALPADS</a:t>
            </a:r>
          </a:p>
          <a:p>
            <a:pPr lvl="1"/>
            <a:r>
              <a:rPr lang="en-US" dirty="0" smtClean="0"/>
              <a:t>Discipline Data Submission</a:t>
            </a:r>
          </a:p>
          <a:p>
            <a:pPr lvl="1"/>
            <a:r>
              <a:rPr lang="en-US" dirty="0" smtClean="0"/>
              <a:t>Best Practices</a:t>
            </a:r>
          </a:p>
          <a:p>
            <a:r>
              <a:rPr lang="en-US" dirty="0" smtClean="0"/>
              <a:t>No, No’s…</a:t>
            </a:r>
          </a:p>
          <a:p>
            <a:pPr lvl="1"/>
            <a:r>
              <a:rPr lang="en-US" dirty="0" smtClean="0"/>
              <a:t>Manual </a:t>
            </a:r>
            <a:r>
              <a:rPr lang="en-US" dirty="0"/>
              <a:t>Entry </a:t>
            </a:r>
            <a:endParaRPr lang="en-US" dirty="0" smtClean="0"/>
          </a:p>
          <a:p>
            <a:pPr lvl="1"/>
            <a:r>
              <a:rPr lang="en-US" dirty="0" smtClean="0"/>
              <a:t>Modification </a:t>
            </a:r>
            <a:r>
              <a:rPr lang="en-US" dirty="0"/>
              <a:t>of Incident ID#s</a:t>
            </a:r>
            <a:endParaRPr lang="en-US" sz="1800" dirty="0"/>
          </a:p>
          <a:p>
            <a:r>
              <a:rPr lang="en-US" dirty="0" smtClean="0"/>
              <a:t>Use of the Incident ID number</a:t>
            </a:r>
            <a:endParaRPr lang="en-US" sz="2000" dirty="0"/>
          </a:p>
          <a:p>
            <a:r>
              <a:rPr lang="en-US" dirty="0" smtClean="0"/>
              <a:t>Blank </a:t>
            </a:r>
            <a:r>
              <a:rPr lang="en-US" dirty="0"/>
              <a:t>R</a:t>
            </a:r>
            <a:r>
              <a:rPr lang="en-US" dirty="0" smtClean="0"/>
              <a:t>ecords </a:t>
            </a:r>
          </a:p>
          <a:p>
            <a:r>
              <a:rPr lang="en-US" dirty="0" smtClean="0"/>
              <a:t>Blank </a:t>
            </a:r>
            <a:r>
              <a:rPr lang="en-US" dirty="0"/>
              <a:t>Disposition(s)</a:t>
            </a:r>
            <a:endParaRPr lang="en-US" sz="2200" dirty="0"/>
          </a:p>
          <a:p>
            <a:r>
              <a:rPr lang="en-US" dirty="0" smtClean="0"/>
              <a:t>Linking multiple Students involved </a:t>
            </a:r>
            <a:r>
              <a:rPr lang="en-US" dirty="0"/>
              <a:t>in the </a:t>
            </a:r>
            <a:r>
              <a:rPr lang="en-US" b="1" dirty="0"/>
              <a:t>SAME</a:t>
            </a:r>
            <a:r>
              <a:rPr lang="en-US" dirty="0"/>
              <a:t> incident </a:t>
            </a:r>
            <a:endParaRPr lang="en-US" dirty="0" smtClean="0"/>
          </a:p>
          <a:p>
            <a:r>
              <a:rPr lang="en-US" dirty="0" smtClean="0"/>
              <a:t>Linking </a:t>
            </a:r>
            <a:r>
              <a:rPr lang="en-US" dirty="0"/>
              <a:t>of perpetrator to Victims and/or Witnesses f</a:t>
            </a:r>
            <a:r>
              <a:rPr lang="en-US" dirty="0" smtClean="0"/>
              <a:t>orm</a:t>
            </a:r>
            <a:endParaRPr lang="en-US" sz="2200" dirty="0"/>
          </a:p>
          <a:p>
            <a:r>
              <a:rPr lang="en-US" dirty="0" smtClean="0"/>
              <a:t>Use of </a:t>
            </a:r>
            <a:r>
              <a:rPr lang="en-US" dirty="0"/>
              <a:t>the </a:t>
            </a:r>
            <a:r>
              <a:rPr lang="en-US" dirty="0" smtClean="0"/>
              <a:t>Victims </a:t>
            </a:r>
            <a:r>
              <a:rPr lang="en-US" dirty="0"/>
              <a:t>and/or </a:t>
            </a:r>
            <a:r>
              <a:rPr lang="en-US" dirty="0" smtClean="0"/>
              <a:t>Witnesses form</a:t>
            </a:r>
          </a:p>
          <a:p>
            <a:r>
              <a:rPr lang="en-US" dirty="0" smtClean="0"/>
              <a:t>SSA Date Alert </a:t>
            </a:r>
          </a:p>
          <a:p>
            <a:r>
              <a:rPr lang="en-US" dirty="0" smtClean="0"/>
              <a:t>Use of the Weapon Type field </a:t>
            </a:r>
            <a:r>
              <a:rPr lang="en-US" sz="2000" dirty="0" smtClean="0"/>
              <a:t>	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797" cy="685800"/>
          </a:xfrm>
          <a:prstGeom prst="rect">
            <a:avLst/>
          </a:prstGeom>
        </p:spPr>
      </p:pic>
      <p:pic>
        <p:nvPicPr>
          <p:cNvPr id="6" name="Picture 2" descr="C:\Documents and Settings\sfuentes\Local Settings\Temporary Internet Files\Content.IE5\UMGMKRHJ\MM9002347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12382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Updating Aeries which Updates CALPADS</a:t>
            </a:r>
            <a:endParaRPr lang="en-US" dirty="0"/>
          </a:p>
        </p:txBody>
      </p:sp>
      <p:pic>
        <p:nvPicPr>
          <p:cNvPr id="6" name="Picture 5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 bwMode="auto">
          <a:xfrm>
            <a:off x="457200" y="2249424"/>
            <a:ext cx="7848600" cy="14843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rgbClr val="FF0000"/>
                </a:solidFill>
              </a:rPr>
              <a:t>Update </a:t>
            </a:r>
            <a:r>
              <a:rPr lang="en-US" sz="2800" dirty="0" smtClean="0">
                <a:solidFill>
                  <a:srgbClr val="FF0000"/>
                </a:solidFill>
              </a:rPr>
              <a:t>Aeries with Assertive Discipline data throughout the Academic Year (AY) </a:t>
            </a:r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July </a:t>
            </a:r>
            <a:r>
              <a:rPr lang="en-US" sz="2800" dirty="0">
                <a:solidFill>
                  <a:srgbClr val="FF0000"/>
                </a:solidFill>
              </a:rPr>
              <a:t>1, </a:t>
            </a:r>
            <a:r>
              <a:rPr lang="en-US" sz="2800" dirty="0" smtClean="0">
                <a:solidFill>
                  <a:srgbClr val="FF0000"/>
                </a:solidFill>
              </a:rPr>
              <a:t>2013 – June 30, 2014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90600" y="3810000"/>
            <a:ext cx="65532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rgbClr val="FF0000"/>
                </a:solidFill>
              </a:rPr>
              <a:t>Update CALPADS with EOY </a:t>
            </a:r>
            <a:r>
              <a:rPr lang="en-US" sz="2800" dirty="0" smtClean="0">
                <a:solidFill>
                  <a:srgbClr val="FF0000"/>
                </a:solidFill>
              </a:rPr>
              <a:t>records throughout </a:t>
            </a:r>
            <a:r>
              <a:rPr lang="en-US" sz="2800" dirty="0">
                <a:solidFill>
                  <a:srgbClr val="FF0000"/>
                </a:solidFill>
              </a:rPr>
              <a:t>the Academic Year (AY)</a:t>
            </a:r>
          </a:p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rgbClr val="FF0000"/>
                </a:solidFill>
              </a:rPr>
              <a:t>July 1, </a:t>
            </a:r>
            <a:r>
              <a:rPr lang="en-US" sz="2800" dirty="0" smtClean="0">
                <a:solidFill>
                  <a:srgbClr val="FF0000"/>
                </a:solidFill>
              </a:rPr>
              <a:t>2013 – June 30, 2014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5410200"/>
            <a:ext cx="5791200" cy="9906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rgbClr val="FF0000"/>
                </a:solidFill>
              </a:rPr>
              <a:t>Any student enrolled during the </a:t>
            </a:r>
            <a:r>
              <a:rPr lang="en-US" sz="2800" dirty="0" smtClean="0">
                <a:solidFill>
                  <a:srgbClr val="FF0000"/>
                </a:solidFill>
              </a:rPr>
              <a:t>Academic </a:t>
            </a:r>
            <a:r>
              <a:rPr lang="en-US" sz="2800" dirty="0">
                <a:solidFill>
                  <a:srgbClr val="FF0000"/>
                </a:solidFill>
              </a:rPr>
              <a:t>Year will be </a:t>
            </a:r>
            <a:r>
              <a:rPr lang="en-US" sz="2800" dirty="0" smtClean="0">
                <a:solidFill>
                  <a:srgbClr val="FF0000"/>
                </a:solidFill>
              </a:rPr>
              <a:t>counted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Discipline Data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When?</a:t>
            </a:r>
          </a:p>
          <a:p>
            <a:pPr lvl="1"/>
            <a:r>
              <a:rPr lang="en-US" dirty="0"/>
              <a:t>School Districts MUST report at the end of the school year, any and all students in the following categories: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All non Special Education K-12 students who were suspended (in or out of school for at least one entire school day) or expelled due to the commission of a student offense (per Ed Code sections 48900 &amp; 48915) at any time during the reporting period</a:t>
            </a:r>
          </a:p>
          <a:p>
            <a:pPr lvl="1"/>
            <a:r>
              <a:rPr lang="en-US" dirty="0"/>
              <a:t>All Special Ed students who committed a student offense regardless of the action </a:t>
            </a:r>
            <a:r>
              <a:rPr lang="en-US" dirty="0" smtClean="0"/>
              <a:t>taken (Disposition)</a:t>
            </a:r>
            <a:endParaRPr lang="en-US" dirty="0"/>
          </a:p>
          <a:p>
            <a:pPr lvl="1"/>
            <a:r>
              <a:rPr lang="en-US" dirty="0"/>
              <a:t>All students who committed a firearm offense (Aeries Codes 1</a:t>
            </a:r>
            <a:r>
              <a:rPr lang="en-US" dirty="0" smtClean="0"/>
              <a:t>, 5</a:t>
            </a:r>
            <a:r>
              <a:rPr lang="en-US" dirty="0"/>
              <a:t>, </a:t>
            </a:r>
            <a:r>
              <a:rPr lang="en-US" dirty="0" smtClean="0"/>
              <a:t>8</a:t>
            </a:r>
            <a:r>
              <a:rPr lang="en-US" dirty="0"/>
              <a:t>, 9, 11, 38,39, 40, 41, 42, and 79), regardless of the action </a:t>
            </a:r>
            <a:r>
              <a:rPr lang="en-US" dirty="0" smtClean="0"/>
              <a:t>taken (Disposition)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data should be maintained in Aeries throughout the year as the incidents occur</a:t>
            </a:r>
          </a:p>
          <a:p>
            <a:r>
              <a:rPr lang="en-US" dirty="0"/>
              <a:t>The data will be monitored for maintenance and corrections</a:t>
            </a:r>
          </a:p>
          <a:p>
            <a:r>
              <a:rPr lang="en-US" dirty="0"/>
              <a:t>Schools are responsible for the entry of student discipline data into Aeries</a:t>
            </a:r>
          </a:p>
          <a:p>
            <a:r>
              <a:rPr lang="en-US" dirty="0"/>
              <a:t>Schools are responsible for correcting student discipline data in Aeries</a:t>
            </a:r>
          </a:p>
          <a:p>
            <a:r>
              <a:rPr lang="en-US" dirty="0"/>
              <a:t>Schools are responsible for reviewing and approving CALPADS reports prior to EOY 3 – Discipline data certification</a:t>
            </a:r>
          </a:p>
          <a:p>
            <a:endParaRPr lang="en-US" dirty="0"/>
          </a:p>
        </p:txBody>
      </p:sp>
      <p:pic>
        <p:nvPicPr>
          <p:cNvPr id="5" name="Picture 4" descr="Technology 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  <p:pic>
        <p:nvPicPr>
          <p:cNvPr id="1026" name="Picture 2" descr="C:\Users\sfuentes\AppData\Local\Microsoft\Windows\Temporary Internet Files\Content.IE5\ECFGFR99\MC9102176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371600" cy="12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No, No’s…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Manual Entry of Incident ID numbers</a:t>
            </a:r>
          </a:p>
          <a:p>
            <a:r>
              <a:rPr lang="en-US" dirty="0" smtClean="0"/>
              <a:t>Modifications of Incident ID numbers</a:t>
            </a:r>
          </a:p>
          <a:p>
            <a:pPr lvl="1"/>
            <a:r>
              <a:rPr lang="en-US" dirty="0" smtClean="0"/>
              <a:t>Incident ID Numbers are auto-assigned in Aeries </a:t>
            </a:r>
          </a:p>
          <a:p>
            <a:pPr lvl="1"/>
            <a:r>
              <a:rPr lang="en-US" dirty="0" smtClean="0"/>
              <a:t>Incident ID Numbers are 6 digit numbers </a:t>
            </a:r>
          </a:p>
          <a:p>
            <a:pPr lvl="1"/>
            <a:r>
              <a:rPr lang="en-US" dirty="0" smtClean="0"/>
              <a:t>Incident ID Numbers are unique to each school site</a:t>
            </a:r>
          </a:p>
          <a:p>
            <a:pPr lvl="1"/>
            <a:r>
              <a:rPr lang="en-US" dirty="0" smtClean="0"/>
              <a:t>5 digit Incident ID numbers are manual errors </a:t>
            </a:r>
          </a:p>
          <a:p>
            <a:r>
              <a:rPr lang="en-US" dirty="0" smtClean="0"/>
              <a:t>Entry into the Old Disposition in ADS</a:t>
            </a:r>
          </a:p>
          <a:p>
            <a:r>
              <a:rPr lang="en-US" dirty="0" smtClean="0"/>
              <a:t>How to Correct 5 digit Incident ID numbers: </a:t>
            </a:r>
          </a:p>
          <a:p>
            <a:pPr lvl="1"/>
            <a:r>
              <a:rPr lang="en-US" dirty="0" smtClean="0"/>
              <a:t>Delete the 5 digits from the field</a:t>
            </a:r>
          </a:p>
          <a:p>
            <a:pPr lvl="1"/>
            <a:r>
              <a:rPr lang="en-US" dirty="0" smtClean="0"/>
              <a:t>Enter a zero</a:t>
            </a:r>
          </a:p>
          <a:p>
            <a:pPr lvl="1"/>
            <a:r>
              <a:rPr lang="en-US" dirty="0" smtClean="0"/>
              <a:t>Press the </a:t>
            </a:r>
            <a:r>
              <a:rPr lang="en-US" b="1" dirty="0" smtClean="0"/>
              <a:t>Tab</a:t>
            </a:r>
            <a:r>
              <a:rPr lang="en-US" dirty="0" smtClean="0"/>
              <a:t> key </a:t>
            </a:r>
          </a:p>
          <a:p>
            <a:pPr lvl="1"/>
            <a:r>
              <a:rPr lang="en-US" dirty="0" smtClean="0"/>
              <a:t>Next available number will be auto-assigned </a:t>
            </a:r>
            <a:endParaRPr lang="en-US" dirty="0"/>
          </a:p>
        </p:txBody>
      </p:sp>
      <p:pic>
        <p:nvPicPr>
          <p:cNvPr id="10" name="Picture 9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4429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Manual Entry/Modification of the Incident ID </a:t>
            </a:r>
            <a:r>
              <a:rPr lang="en-US" dirty="0"/>
              <a:t>Number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Aeries 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Aeries NET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" y="3048000"/>
            <a:ext cx="4506627" cy="3276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2978051"/>
            <a:ext cx="4041775" cy="3346647"/>
          </a:xfrm>
        </p:spPr>
      </p:pic>
      <p:pic>
        <p:nvPicPr>
          <p:cNvPr id="10" name="Picture 9" descr="Technology 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76200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990599"/>
          </a:xfrm>
        </p:spPr>
        <p:txBody>
          <a:bodyPr/>
          <a:lstStyle/>
          <a:p>
            <a:pPr algn="ctr"/>
            <a:r>
              <a:rPr lang="en-US" dirty="0" smtClean="0"/>
              <a:t>Use of the Incident ID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Incident ID Numbers </a:t>
            </a:r>
            <a:r>
              <a:rPr lang="en-US" b="1" dirty="0" smtClean="0"/>
              <a:t>CAN</a:t>
            </a:r>
            <a:r>
              <a:rPr lang="en-US" dirty="0" smtClean="0"/>
              <a:t> have more than 1 disposition</a:t>
            </a:r>
          </a:p>
          <a:p>
            <a:pPr lvl="1"/>
            <a:r>
              <a:rPr lang="en-US" b="1" dirty="0" smtClean="0"/>
              <a:t>Scenario: </a:t>
            </a:r>
            <a:r>
              <a:rPr lang="en-US" dirty="0" smtClean="0"/>
              <a:t>Student is assigned Detention but does not show up. The next Disposition (action taken) since the student was a no show for detention, is Saturday School. </a:t>
            </a:r>
          </a:p>
          <a:p>
            <a:pPr lvl="1"/>
            <a:r>
              <a:rPr lang="en-US" b="1" dirty="0" smtClean="0"/>
              <a:t>Solution: </a:t>
            </a:r>
            <a:r>
              <a:rPr lang="en-US" dirty="0"/>
              <a:t>A</a:t>
            </a:r>
            <a:r>
              <a:rPr lang="en-US" dirty="0" smtClean="0"/>
              <a:t>dd a </a:t>
            </a:r>
            <a:r>
              <a:rPr lang="en-US" b="1" dirty="0" smtClean="0"/>
              <a:t>New Disposition </a:t>
            </a:r>
            <a:r>
              <a:rPr lang="en-US" dirty="0" smtClean="0"/>
              <a:t>to the existing Discipline record. DO NOT CREATE a new Discipline record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Creating a brand new Discipline record will generate an error</a:t>
            </a:r>
          </a:p>
          <a:p>
            <a:r>
              <a:rPr lang="en-US" dirty="0" smtClean="0"/>
              <a:t>How to Correct the Incidents:</a:t>
            </a:r>
          </a:p>
          <a:p>
            <a:pPr lvl="1"/>
            <a:r>
              <a:rPr lang="en-US" dirty="0" smtClean="0"/>
              <a:t>Find the original (first) entry in the </a:t>
            </a:r>
            <a:r>
              <a:rPr lang="en-US" b="1" dirty="0" smtClean="0"/>
              <a:t>Assertive Discipline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Add the additional Discipline Code </a:t>
            </a:r>
          </a:p>
          <a:p>
            <a:pPr lvl="1"/>
            <a:r>
              <a:rPr lang="en-US" dirty="0" smtClean="0"/>
              <a:t>Select the </a:t>
            </a:r>
            <a:r>
              <a:rPr lang="en-US" b="1" dirty="0" smtClean="0"/>
              <a:t>Add New </a:t>
            </a:r>
            <a:r>
              <a:rPr lang="en-US" dirty="0" smtClean="0"/>
              <a:t>tab and input the new </a:t>
            </a:r>
            <a:r>
              <a:rPr lang="en-US" b="1" dirty="0" smtClean="0"/>
              <a:t>Disposition</a:t>
            </a:r>
          </a:p>
          <a:p>
            <a:pPr lvl="1"/>
            <a:r>
              <a:rPr lang="en-US" dirty="0" smtClean="0"/>
              <a:t>Add additional comments if necessary</a:t>
            </a:r>
          </a:p>
          <a:p>
            <a:pPr lvl="1"/>
            <a:r>
              <a:rPr lang="en-US" b="1" u="sng" dirty="0" smtClean="0"/>
              <a:t>D</a:t>
            </a:r>
            <a:r>
              <a:rPr lang="en-US" b="1" dirty="0" smtClean="0"/>
              <a:t>elete</a:t>
            </a:r>
            <a:r>
              <a:rPr lang="en-US" dirty="0" smtClean="0"/>
              <a:t> the duplicate Discipline record </a:t>
            </a:r>
            <a:endParaRPr lang="en-US" dirty="0"/>
          </a:p>
        </p:txBody>
      </p:sp>
      <p:pic>
        <p:nvPicPr>
          <p:cNvPr id="5" name="Picture 4" descr="Technolog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4429"/>
            <a:ext cx="411480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3334</TotalTime>
  <Words>1313</Words>
  <Application>Microsoft Office PowerPoint</Application>
  <PresentationFormat>On-screen Show (4:3)</PresentationFormat>
  <Paragraphs>160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Urban</vt:lpstr>
      <vt:lpstr>Clip</vt:lpstr>
      <vt:lpstr>   Assertive Discipline – Data Entry, Validation, and Correction Workshop</vt:lpstr>
      <vt:lpstr>Basic Webinar Training Guidelines</vt:lpstr>
      <vt:lpstr>Agenda </vt:lpstr>
      <vt:lpstr>Updating Aeries which Updates CALPADS</vt:lpstr>
      <vt:lpstr>Discipline Data Submission</vt:lpstr>
      <vt:lpstr>Best Practices </vt:lpstr>
      <vt:lpstr>No, No’s…</vt:lpstr>
      <vt:lpstr>Manual Entry/Modification of the Incident ID Number</vt:lpstr>
      <vt:lpstr>Use of the Incident ID Number</vt:lpstr>
      <vt:lpstr>Multiple Assertive Discipline Records – Same Incident ID (Aeries CS)</vt:lpstr>
      <vt:lpstr>Multiple Assertive Discipline Records – Same Incident ID (Aeries NET) </vt:lpstr>
      <vt:lpstr>What it Should Look Like…</vt:lpstr>
      <vt:lpstr>Blank Records </vt:lpstr>
      <vt:lpstr>Blank Records in Aeries</vt:lpstr>
      <vt:lpstr>Blank Dispositions</vt:lpstr>
      <vt:lpstr>Blank Dispositions in Aeries</vt:lpstr>
      <vt:lpstr>Multiple Students Involved in the Same Incident</vt:lpstr>
      <vt:lpstr>The Effects of Not Linking Incident ID Numbers </vt:lpstr>
      <vt:lpstr>When The Students Are Linked…</vt:lpstr>
      <vt:lpstr>Before and After Linking…</vt:lpstr>
      <vt:lpstr>Victims and Witnesses Form</vt:lpstr>
      <vt:lpstr>The Importance of the SSA Date</vt:lpstr>
      <vt:lpstr>The Update of the SSA Date </vt:lpstr>
      <vt:lpstr>Discipline Codes and the SSA Date</vt:lpstr>
      <vt:lpstr>Discipline Codes and the SSA Date</vt:lpstr>
      <vt:lpstr>Weapon Type </vt:lpstr>
      <vt:lpstr>Department of Technology Services Help Desk Support &amp; Training </vt:lpstr>
      <vt:lpstr>Questions? </vt:lpstr>
    </vt:vector>
  </TitlesOfParts>
  <Company>Riverside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RUSD</dc:creator>
  <cp:lastModifiedBy>Fuentes, Somer A.</cp:lastModifiedBy>
  <cp:revision>59</cp:revision>
  <cp:lastPrinted>2014-03-28T21:20:56Z</cp:lastPrinted>
  <dcterms:created xsi:type="dcterms:W3CDTF">2014-03-25T18:58:48Z</dcterms:created>
  <dcterms:modified xsi:type="dcterms:W3CDTF">2014-04-08T17:19:53Z</dcterms:modified>
</cp:coreProperties>
</file>